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0" r:id="rId11"/>
    <p:sldId id="264" r:id="rId12"/>
    <p:sldId id="265" r:id="rId13"/>
    <p:sldId id="266" r:id="rId14"/>
    <p:sldId id="267" r:id="rId15"/>
    <p:sldId id="268" r:id="rId16"/>
    <p:sldId id="271" r:id="rId17"/>
    <p:sldId id="270" r:id="rId18"/>
    <p:sldId id="281" r:id="rId19"/>
    <p:sldId id="282" r:id="rId20"/>
    <p:sldId id="283" r:id="rId21"/>
    <p:sldId id="278" r:id="rId22"/>
    <p:sldId id="277" r:id="rId23"/>
    <p:sldId id="272" r:id="rId24"/>
    <p:sldId id="279" r:id="rId25"/>
    <p:sldId id="273" r:id="rId26"/>
    <p:sldId id="27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1388" y="1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305800" y="6173508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F6C1EB9-29FE-465F-987D-AFBF847547A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27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30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png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32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34.wmf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2.png"/><Relationship Id="rId1" Type="http://schemas.openxmlformats.org/officeDocument/2006/relationships/vmlDrawing" Target="../drawings/vmlDrawing8.vml"/><Relationship Id="rId6" Type="http://schemas.openxmlformats.org/officeDocument/2006/relationships/image" Target="../media/image39.png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38.png"/><Relationship Id="rId15" Type="http://schemas.openxmlformats.org/officeDocument/2006/relationships/image" Target="../media/image35.wmf"/><Relationship Id="rId10" Type="http://schemas.openxmlformats.org/officeDocument/2006/relationships/image" Target="../media/image33.wmf"/><Relationship Id="rId4" Type="http://schemas.openxmlformats.org/officeDocument/2006/relationships/image" Target="../media/image37.png"/><Relationship Id="rId9" Type="http://schemas.openxmlformats.org/officeDocument/2006/relationships/oleObject" Target="../embeddings/oleObject16.bin"/><Relationship Id="rId14" Type="http://schemas.openxmlformats.org/officeDocument/2006/relationships/oleObject" Target="../embeddings/oleObject19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image" Target="../media/image30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1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14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21.png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9.wmf"/><Relationship Id="rId4" Type="http://schemas.openxmlformats.org/officeDocument/2006/relationships/image" Target="../media/image16.png"/><Relationship Id="rId9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8722" t="3565" r="49846" b="79799"/>
          <a:stretch>
            <a:fillRect/>
          </a:stretch>
        </p:blipFill>
        <p:spPr bwMode="auto">
          <a:xfrm>
            <a:off x="1987296" y="3179064"/>
            <a:ext cx="464765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b="83906"/>
          <a:stretch>
            <a:fillRect/>
          </a:stretch>
        </p:blipFill>
        <p:spPr bwMode="auto">
          <a:xfrm>
            <a:off x="457200" y="1143000"/>
            <a:ext cx="77914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4044696" y="3483864"/>
            <a:ext cx="1219200" cy="838200"/>
          </a:xfrm>
          <a:prstGeom prst="ellipse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514600" y="2438400"/>
            <a:ext cx="3738372" cy="2113788"/>
          </a:xfrm>
          <a:custGeom>
            <a:avLst/>
            <a:gdLst>
              <a:gd name="connsiteX0" fmla="*/ 734568 w 3738372"/>
              <a:gd name="connsiteY0" fmla="*/ 350520 h 2113788"/>
              <a:gd name="connsiteX1" fmla="*/ 21336 w 3738372"/>
              <a:gd name="connsiteY1" fmla="*/ 1264920 h 2113788"/>
              <a:gd name="connsiteX2" fmla="*/ 606552 w 3738372"/>
              <a:gd name="connsiteY2" fmla="*/ 1776984 h 2113788"/>
              <a:gd name="connsiteX3" fmla="*/ 1191768 w 3738372"/>
              <a:gd name="connsiteY3" fmla="*/ 789432 h 2113788"/>
              <a:gd name="connsiteX4" fmla="*/ 2846832 w 3738372"/>
              <a:gd name="connsiteY4" fmla="*/ 624840 h 2113788"/>
              <a:gd name="connsiteX5" fmla="*/ 3176016 w 3738372"/>
              <a:gd name="connsiteY5" fmla="*/ 1969008 h 2113788"/>
              <a:gd name="connsiteX6" fmla="*/ 3669792 w 3738372"/>
              <a:gd name="connsiteY6" fmla="*/ 1493520 h 2113788"/>
              <a:gd name="connsiteX7" fmla="*/ 3249168 w 3738372"/>
              <a:gd name="connsiteY7" fmla="*/ 195072 h 2113788"/>
              <a:gd name="connsiteX8" fmla="*/ 734568 w 3738372"/>
              <a:gd name="connsiteY8" fmla="*/ 350520 h 211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8372" h="2113788">
                <a:moveTo>
                  <a:pt x="734568" y="350520"/>
                </a:moveTo>
                <a:cubicBezTo>
                  <a:pt x="196596" y="528828"/>
                  <a:pt x="42672" y="1027176"/>
                  <a:pt x="21336" y="1264920"/>
                </a:cubicBezTo>
                <a:cubicBezTo>
                  <a:pt x="0" y="1502664"/>
                  <a:pt x="411480" y="1856232"/>
                  <a:pt x="606552" y="1776984"/>
                </a:cubicBezTo>
                <a:cubicBezTo>
                  <a:pt x="801624" y="1697736"/>
                  <a:pt x="818388" y="981456"/>
                  <a:pt x="1191768" y="789432"/>
                </a:cubicBezTo>
                <a:cubicBezTo>
                  <a:pt x="1565148" y="597408"/>
                  <a:pt x="2516124" y="428244"/>
                  <a:pt x="2846832" y="624840"/>
                </a:cubicBezTo>
                <a:cubicBezTo>
                  <a:pt x="3177540" y="821436"/>
                  <a:pt x="3038856" y="1824228"/>
                  <a:pt x="3176016" y="1969008"/>
                </a:cubicBezTo>
                <a:cubicBezTo>
                  <a:pt x="3313176" y="2113788"/>
                  <a:pt x="3657600" y="1789176"/>
                  <a:pt x="3669792" y="1493520"/>
                </a:cubicBezTo>
                <a:cubicBezTo>
                  <a:pt x="3681984" y="1197864"/>
                  <a:pt x="3738372" y="390144"/>
                  <a:pt x="3249168" y="195072"/>
                </a:cubicBezTo>
                <a:cubicBezTo>
                  <a:pt x="2759964" y="0"/>
                  <a:pt x="1272540" y="172212"/>
                  <a:pt x="734568" y="350520"/>
                </a:cubicBezTo>
                <a:close/>
              </a:path>
            </a:pathLst>
          </a:cu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044696" y="4285377"/>
            <a:ext cx="1975103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Lyapunov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analysis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included feedback systems (with a specific feedback function)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0296" y="2417064"/>
            <a:ext cx="139012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Input-Output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673096" y="3483864"/>
            <a:ext cx="2209800" cy="838200"/>
          </a:xfrm>
          <a:prstGeom prst="ellipse">
            <a:avLst/>
          </a:prstGeom>
          <a:solidFill>
            <a:srgbClr val="92D050">
              <a:alpha val="26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92096" y="4245864"/>
            <a:ext cx="121058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Input-State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1806059"/>
            <a:ext cx="491365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Another perspective on a “well behaved” system.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3807077"/>
              </p:ext>
            </p:extLst>
          </p:nvPr>
        </p:nvGraphicFramePr>
        <p:xfrm>
          <a:off x="838200" y="1143000"/>
          <a:ext cx="4495800" cy="184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Equation" r:id="rId3" imgW="3085920" imgH="1269720" progId="Equation.DSMT4">
                  <p:embed/>
                </p:oleObj>
              </mc:Choice>
              <mc:Fallback>
                <p:oleObj name="Equation" r:id="rId3" imgW="3085920" imgH="1269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143000"/>
                        <a:ext cx="4495800" cy="184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43" b="50000"/>
          <a:stretch/>
        </p:blipFill>
        <p:spPr bwMode="auto">
          <a:xfrm>
            <a:off x="2667000" y="333375"/>
            <a:ext cx="47529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0"/>
          <a:stretch/>
        </p:blipFill>
        <p:spPr bwMode="auto">
          <a:xfrm>
            <a:off x="381000" y="3018918"/>
            <a:ext cx="847997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print"/>
          <a:srcRect t="14634" r="78510" b="70732"/>
          <a:stretch>
            <a:fillRect/>
          </a:stretch>
        </p:blipFill>
        <p:spPr bwMode="auto">
          <a:xfrm>
            <a:off x="381000" y="43815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7" cstate="print"/>
          <a:srcRect t="33684" b="32631"/>
          <a:stretch/>
        </p:blipFill>
        <p:spPr bwMode="auto">
          <a:xfrm>
            <a:off x="609600" y="4343400"/>
            <a:ext cx="7696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H="1">
            <a:off x="4191000" y="3581400"/>
            <a:ext cx="2971800" cy="16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00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400925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76962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572000" y="3733800"/>
            <a:ext cx="8382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7725" y="804863"/>
            <a:ext cx="744855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"/>
            <a:ext cx="746454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8722" t="3565" r="49846" b="79799"/>
          <a:stretch>
            <a:fillRect/>
          </a:stretch>
        </p:blipFill>
        <p:spPr bwMode="auto">
          <a:xfrm>
            <a:off x="500404" y="2033016"/>
            <a:ext cx="464765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557804" y="2337816"/>
            <a:ext cx="1219200" cy="838200"/>
          </a:xfrm>
          <a:prstGeom prst="ellipse">
            <a:avLst/>
          </a:prstGeom>
          <a:solidFill>
            <a:schemeClr val="accent1">
              <a:alpha val="2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1027708" y="1292352"/>
            <a:ext cx="3738372" cy="2113788"/>
          </a:xfrm>
          <a:custGeom>
            <a:avLst/>
            <a:gdLst>
              <a:gd name="connsiteX0" fmla="*/ 734568 w 3738372"/>
              <a:gd name="connsiteY0" fmla="*/ 350520 h 2113788"/>
              <a:gd name="connsiteX1" fmla="*/ 21336 w 3738372"/>
              <a:gd name="connsiteY1" fmla="*/ 1264920 h 2113788"/>
              <a:gd name="connsiteX2" fmla="*/ 606552 w 3738372"/>
              <a:gd name="connsiteY2" fmla="*/ 1776984 h 2113788"/>
              <a:gd name="connsiteX3" fmla="*/ 1191768 w 3738372"/>
              <a:gd name="connsiteY3" fmla="*/ 789432 h 2113788"/>
              <a:gd name="connsiteX4" fmla="*/ 2846832 w 3738372"/>
              <a:gd name="connsiteY4" fmla="*/ 624840 h 2113788"/>
              <a:gd name="connsiteX5" fmla="*/ 3176016 w 3738372"/>
              <a:gd name="connsiteY5" fmla="*/ 1969008 h 2113788"/>
              <a:gd name="connsiteX6" fmla="*/ 3669792 w 3738372"/>
              <a:gd name="connsiteY6" fmla="*/ 1493520 h 2113788"/>
              <a:gd name="connsiteX7" fmla="*/ 3249168 w 3738372"/>
              <a:gd name="connsiteY7" fmla="*/ 195072 h 2113788"/>
              <a:gd name="connsiteX8" fmla="*/ 734568 w 3738372"/>
              <a:gd name="connsiteY8" fmla="*/ 350520 h 2113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38372" h="2113788">
                <a:moveTo>
                  <a:pt x="734568" y="350520"/>
                </a:moveTo>
                <a:cubicBezTo>
                  <a:pt x="196596" y="528828"/>
                  <a:pt x="42672" y="1027176"/>
                  <a:pt x="21336" y="1264920"/>
                </a:cubicBezTo>
                <a:cubicBezTo>
                  <a:pt x="0" y="1502664"/>
                  <a:pt x="411480" y="1856232"/>
                  <a:pt x="606552" y="1776984"/>
                </a:cubicBezTo>
                <a:cubicBezTo>
                  <a:pt x="801624" y="1697736"/>
                  <a:pt x="818388" y="981456"/>
                  <a:pt x="1191768" y="789432"/>
                </a:cubicBezTo>
                <a:cubicBezTo>
                  <a:pt x="1565148" y="597408"/>
                  <a:pt x="2516124" y="428244"/>
                  <a:pt x="2846832" y="624840"/>
                </a:cubicBezTo>
                <a:cubicBezTo>
                  <a:pt x="3177540" y="821436"/>
                  <a:pt x="3038856" y="1824228"/>
                  <a:pt x="3176016" y="1969008"/>
                </a:cubicBezTo>
                <a:cubicBezTo>
                  <a:pt x="3313176" y="2113788"/>
                  <a:pt x="3657600" y="1789176"/>
                  <a:pt x="3669792" y="1493520"/>
                </a:cubicBezTo>
                <a:cubicBezTo>
                  <a:pt x="3681984" y="1197864"/>
                  <a:pt x="3738372" y="390144"/>
                  <a:pt x="3249168" y="195072"/>
                </a:cubicBezTo>
                <a:cubicBezTo>
                  <a:pt x="2759964" y="0"/>
                  <a:pt x="1272540" y="172212"/>
                  <a:pt x="734568" y="350520"/>
                </a:cubicBezTo>
                <a:close/>
              </a:path>
            </a:pathLst>
          </a:custGeom>
          <a:solidFill>
            <a:schemeClr val="accent1"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710204" y="3099816"/>
            <a:ext cx="110806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Lyapunov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404" y="1271016"/>
            <a:ext cx="139012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Input-Output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186204" y="2337816"/>
            <a:ext cx="2209800" cy="838200"/>
          </a:xfrm>
          <a:prstGeom prst="ellipse">
            <a:avLst/>
          </a:prstGeom>
          <a:solidFill>
            <a:srgbClr val="92D050">
              <a:alpha val="26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05204" y="3099816"/>
            <a:ext cx="121058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Input-State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951514"/>
            <a:ext cx="82446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ISS -&gt; for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any bounded input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u(t)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the state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will be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bounded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Note that in previous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Lyapunov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analysis we had a specific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(feedback systems)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Can use a </a:t>
            </a:r>
            <a:r>
              <a:rPr lang="en-US" dirty="0" err="1" smtClean="0"/>
              <a:t>Lyapunov</a:t>
            </a:r>
            <a:r>
              <a:rPr lang="en-US" dirty="0" smtClean="0"/>
              <a:t> function to determine input to state stability (ISS).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Systems tool in that we know about the stability of cascaded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7-1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22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Problems 7.1, 7.5, 7.6</a:t>
            </a:r>
          </a:p>
        </p:txBody>
      </p:sp>
    </p:spTree>
    <p:extLst>
      <p:ext uri="{BB962C8B-B14F-4D97-AF65-F5344CB8AC3E}">
        <p14:creationId xmlns:p14="http://schemas.microsoft.com/office/powerpoint/2010/main" val="16467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HW </a:t>
            </a:r>
            <a:r>
              <a:rPr lang="en-US" dirty="0" smtClean="0"/>
              <a:t>7-1-1(sol)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6541300" cy="1356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4" cstate="print"/>
          <a:srcRect b="40419"/>
          <a:stretch/>
        </p:blipFill>
        <p:spPr bwMode="auto">
          <a:xfrm>
            <a:off x="457200" y="3523593"/>
            <a:ext cx="7534275" cy="2343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551324" y="4437993"/>
            <a:ext cx="88030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 is PD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804625"/>
              </p:ext>
            </p:extLst>
          </p:nvPr>
        </p:nvGraphicFramePr>
        <p:xfrm>
          <a:off x="1219200" y="4772955"/>
          <a:ext cx="46196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Equation" r:id="rId5" imgW="266400" imgH="203040" progId="Equation.DSMT4">
                  <p:embed/>
                </p:oleObj>
              </mc:Choice>
              <mc:Fallback>
                <p:oleObj name="Equation" r:id="rId5" imgW="266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9200" y="4772955"/>
                        <a:ext cx="461963" cy="3508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9929121"/>
              </p:ext>
            </p:extLst>
          </p:nvPr>
        </p:nvGraphicFramePr>
        <p:xfrm>
          <a:off x="7551324" y="4895193"/>
          <a:ext cx="1371600" cy="789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Equation" r:id="rId7" imgW="990360" imgH="571320" progId="Equation.DSMT4">
                  <p:embed/>
                </p:oleObj>
              </mc:Choice>
              <mc:Fallback>
                <p:oleObj name="Equation" r:id="rId7" imgW="99036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1324" y="4895193"/>
                        <a:ext cx="1371600" cy="78920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3212068"/>
            <a:ext cx="1152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Approach: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92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HW 7-1-1(sol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0" t="1713" r="620" b="72776"/>
          <a:stretch/>
        </p:blipFill>
        <p:spPr bwMode="auto">
          <a:xfrm>
            <a:off x="326228" y="1052927"/>
            <a:ext cx="8827932" cy="92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010400" y="1667521"/>
            <a:ext cx="88030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 is PD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726151" y="3657600"/>
            <a:ext cx="2531649" cy="381000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753548"/>
              </p:ext>
            </p:extLst>
          </p:nvPr>
        </p:nvGraphicFramePr>
        <p:xfrm>
          <a:off x="1273968" y="3349488"/>
          <a:ext cx="6086475" cy="318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Equation" r:id="rId4" imgW="4178160" imgH="2184120" progId="Equation.DSMT4">
                  <p:embed/>
                </p:oleObj>
              </mc:Choice>
              <mc:Fallback>
                <p:oleObj name="Equation" r:id="rId4" imgW="4178160" imgH="2184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968" y="3349488"/>
                        <a:ext cx="6086475" cy="318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1899303"/>
              </p:ext>
            </p:extLst>
          </p:nvPr>
        </p:nvGraphicFramePr>
        <p:xfrm>
          <a:off x="2133598" y="1972340"/>
          <a:ext cx="4367213" cy="1236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6" imgW="2997000" imgH="850680" progId="Equation.DSMT4">
                  <p:embed/>
                </p:oleObj>
              </mc:Choice>
              <mc:Fallback>
                <p:oleObj name="Equation" r:id="rId6" imgW="299700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598" y="1972340"/>
                        <a:ext cx="4367213" cy="1236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604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HW 7-1-1(sol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20" t="1713" r="79284" b="85341"/>
          <a:stretch/>
        </p:blipFill>
        <p:spPr bwMode="auto">
          <a:xfrm>
            <a:off x="326228" y="1052927"/>
            <a:ext cx="1883572" cy="471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298482"/>
              </p:ext>
            </p:extLst>
          </p:nvPr>
        </p:nvGraphicFramePr>
        <p:xfrm>
          <a:off x="1497013" y="1603375"/>
          <a:ext cx="344170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Equation" r:id="rId4" imgW="2361960" imgH="812520" progId="Equation.DSMT4">
                  <p:embed/>
                </p:oleObj>
              </mc:Choice>
              <mc:Fallback>
                <p:oleObj name="Equation" r:id="rId4" imgW="236196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3" y="1603375"/>
                        <a:ext cx="3441700" cy="118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0" r="22721"/>
          <a:stretch/>
        </p:blipFill>
        <p:spPr bwMode="auto">
          <a:xfrm>
            <a:off x="76199" y="2920576"/>
            <a:ext cx="6553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7" cstate="print"/>
          <a:srcRect t="33684" b="32631"/>
          <a:stretch/>
        </p:blipFill>
        <p:spPr bwMode="auto">
          <a:xfrm>
            <a:off x="609600" y="4264806"/>
            <a:ext cx="7696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/>
          <p:nvPr/>
        </p:nvCxnSpPr>
        <p:spPr>
          <a:xfrm flipH="1">
            <a:off x="4191000" y="3502806"/>
            <a:ext cx="2971800" cy="160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954893"/>
              </p:ext>
            </p:extLst>
          </p:nvPr>
        </p:nvGraphicFramePr>
        <p:xfrm>
          <a:off x="6837363" y="2895600"/>
          <a:ext cx="1946275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8" imgW="1663560" imgH="558720" progId="Equation.DSMT4">
                  <p:embed/>
                </p:oleObj>
              </mc:Choice>
              <mc:Fallback>
                <p:oleObj name="Equation" r:id="rId8" imgW="166356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7363" y="2895600"/>
                        <a:ext cx="1946275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791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8807"/>
          <a:stretch>
            <a:fillRect/>
          </a:stretch>
        </p:blipFill>
        <p:spPr bwMode="auto">
          <a:xfrm>
            <a:off x="533400" y="838200"/>
            <a:ext cx="77914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657600" y="4343400"/>
            <a:ext cx="30649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548" y="3414063"/>
            <a:ext cx="3104090" cy="24956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7-1-1(sol)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2840" y="1101586"/>
            <a:ext cx="2219960" cy="18028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3783" y="976752"/>
            <a:ext cx="2612385" cy="188471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242820" y="1966463"/>
            <a:ext cx="2515580" cy="22551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112031" y="2072640"/>
            <a:ext cx="898370" cy="2956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782060" y="4345659"/>
            <a:ext cx="2895600" cy="1752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2400" y="411357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4572000" y="4570770"/>
            <a:ext cx="1371600" cy="18219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4022569" y="4100142"/>
            <a:ext cx="533400" cy="391242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flipH="1">
            <a:off x="6096000" y="4100142"/>
            <a:ext cx="533400" cy="391242"/>
          </a:xfrm>
          <a:prstGeom prst="right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388115" y="4661866"/>
            <a:ext cx="2040885" cy="486690"/>
            <a:chOff x="207015" y="5238144"/>
            <a:chExt cx="2040885" cy="486690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07015" y="5267634"/>
              <a:ext cx="89788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04900" y="5238144"/>
              <a:ext cx="11430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23" name="Straight Arrow Connector 22"/>
          <p:cNvCxnSpPr>
            <a:stCxn id="15" idx="3"/>
          </p:cNvCxnSpPr>
          <p:nvPr/>
        </p:nvCxnSpPr>
        <p:spPr>
          <a:xfrm>
            <a:off x="3352800" y="4342170"/>
            <a:ext cx="400453" cy="97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16" idx="1"/>
          </p:cNvCxnSpPr>
          <p:nvPr/>
        </p:nvCxnSpPr>
        <p:spPr>
          <a:xfrm flipV="1">
            <a:off x="3479876" y="4661866"/>
            <a:ext cx="1092124" cy="28369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3279101"/>
              </p:ext>
            </p:extLst>
          </p:nvPr>
        </p:nvGraphicFramePr>
        <p:xfrm>
          <a:off x="625609" y="1501779"/>
          <a:ext cx="438860" cy="319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Equation" r:id="rId9" imgW="279360" imgH="203040" progId="Equation.DSMT4">
                  <p:embed/>
                </p:oleObj>
              </mc:Choice>
              <mc:Fallback>
                <p:oleObj name="Equation" r:id="rId9" imgW="279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609" y="1501779"/>
                        <a:ext cx="438860" cy="3195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108569"/>
              </p:ext>
            </p:extLst>
          </p:nvPr>
        </p:nvGraphicFramePr>
        <p:xfrm>
          <a:off x="5900803" y="1460998"/>
          <a:ext cx="438860" cy="319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Equation" r:id="rId11" imgW="279360" imgH="203040" progId="Equation.DSMT4">
                  <p:embed/>
                </p:oleObj>
              </mc:Choice>
              <mc:Fallback>
                <p:oleObj name="Equation" r:id="rId11" imgW="279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0803" y="1460998"/>
                        <a:ext cx="438860" cy="3195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588418"/>
              </p:ext>
            </p:extLst>
          </p:nvPr>
        </p:nvGraphicFramePr>
        <p:xfrm>
          <a:off x="7151548" y="3778422"/>
          <a:ext cx="1771650" cy="176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Equation" r:id="rId12" imgW="1358640" imgH="1346040" progId="Equation.DSMT4">
                  <p:embed/>
                </p:oleObj>
              </mc:Choice>
              <mc:Fallback>
                <p:oleObj name="Equation" r:id="rId12" imgW="1358640" imgH="1346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1548" y="3778422"/>
                        <a:ext cx="1771650" cy="1766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3829162"/>
              </p:ext>
            </p:extLst>
          </p:nvPr>
        </p:nvGraphicFramePr>
        <p:xfrm>
          <a:off x="4465323" y="3070905"/>
          <a:ext cx="1573212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Equation" r:id="rId14" imgW="1002960" imgH="203040" progId="Equation.DSMT4">
                  <p:embed/>
                </p:oleObj>
              </mc:Choice>
              <mc:Fallback>
                <p:oleObj name="Equation" r:id="rId14" imgW="1002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5323" y="3070905"/>
                        <a:ext cx="1573212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Up-Down Arrow 34"/>
          <p:cNvSpPr/>
          <p:nvPr/>
        </p:nvSpPr>
        <p:spPr>
          <a:xfrm>
            <a:off x="6946976" y="4204666"/>
            <a:ext cx="148978" cy="973379"/>
          </a:xfrm>
          <a:prstGeom prst="up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80664" y="2170921"/>
            <a:ext cx="8001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646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7-1-1(sol)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17"/>
          <a:stretch/>
        </p:blipFill>
        <p:spPr bwMode="auto">
          <a:xfrm>
            <a:off x="152400" y="1676400"/>
            <a:ext cx="8827932" cy="1429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0" y="2286000"/>
            <a:ext cx="88030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 is PD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92"/>
          <a:stretch/>
        </p:blipFill>
        <p:spPr bwMode="auto">
          <a:xfrm>
            <a:off x="17079" y="4572000"/>
            <a:ext cx="8827932" cy="218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4" cstate="print"/>
          <a:srcRect t="32663" b="55234"/>
          <a:stretch/>
        </p:blipFill>
        <p:spPr bwMode="auto">
          <a:xfrm>
            <a:off x="990600" y="3352800"/>
            <a:ext cx="7732986" cy="48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4111138"/>
              </p:ext>
            </p:extLst>
          </p:nvPr>
        </p:nvGraphicFramePr>
        <p:xfrm>
          <a:off x="338138" y="3143250"/>
          <a:ext cx="1616075" cy="78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Equation" r:id="rId5" imgW="1168200" imgH="571320" progId="Equation.DSMT4">
                  <p:embed/>
                </p:oleObj>
              </mc:Choice>
              <mc:Fallback>
                <p:oleObj name="Equation" r:id="rId5" imgW="1168200" imgH="57132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138" y="3143250"/>
                        <a:ext cx="1616075" cy="7889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4250151" y="2731532"/>
            <a:ext cx="2379249" cy="54506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86" r="45650" b="35699"/>
          <a:stretch/>
        </p:blipFill>
        <p:spPr bwMode="auto">
          <a:xfrm>
            <a:off x="1639614" y="3964701"/>
            <a:ext cx="4989786" cy="40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499063"/>
              </p:ext>
            </p:extLst>
          </p:nvPr>
        </p:nvGraphicFramePr>
        <p:xfrm>
          <a:off x="3048000" y="4600966"/>
          <a:ext cx="287338" cy="380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Equation" r:id="rId7" imgW="152280" imgH="203040" progId="Equation.DSMT4">
                  <p:embed/>
                </p:oleObj>
              </mc:Choice>
              <mc:Fallback>
                <p:oleObj name="Equation" r:id="rId7" imgW="15228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600966"/>
                        <a:ext cx="287338" cy="3802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5800" y="1566446"/>
            <a:ext cx="10182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Alternate</a:t>
            </a:r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33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7-1-2(sol)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47800"/>
            <a:ext cx="5235526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32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</a:t>
            </a:r>
            <a:r>
              <a:rPr lang="en-US" dirty="0" smtClean="0"/>
              <a:t>7-1-2(sol</a:t>
            </a:r>
            <a:r>
              <a:rPr lang="en-US" dirty="0"/>
              <a:t>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 r="5283"/>
          <a:stretch/>
        </p:blipFill>
        <p:spPr bwMode="auto">
          <a:xfrm>
            <a:off x="36786" y="1780144"/>
            <a:ext cx="8567057" cy="314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528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7-1-3(sol)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80506"/>
            <a:ext cx="7252949" cy="212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06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</a:t>
            </a:r>
            <a:r>
              <a:rPr lang="en-US" dirty="0" smtClean="0"/>
              <a:t>7-1-3(sol</a:t>
            </a:r>
            <a:r>
              <a:rPr lang="en-US" dirty="0"/>
              <a:t>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3" y="1447800"/>
            <a:ext cx="88773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86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 7-1-3(sol)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93" y="1911124"/>
            <a:ext cx="882015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35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1440"/>
            <a:ext cx="76962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81400" y="838200"/>
            <a:ext cx="5206875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i.e., for any bounded input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u(t)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the state </a:t>
            </a: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x(t)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will be bounded.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5283776"/>
            <a:ext cx="6477000" cy="157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12307" y="3750129"/>
            <a:ext cx="115929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Reminder: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chpt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3)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t="13915" b="34221"/>
          <a:stretch>
            <a:fillRect/>
          </a:stretch>
        </p:blipFill>
        <p:spPr bwMode="auto">
          <a:xfrm>
            <a:off x="1371599" y="3657600"/>
            <a:ext cx="7231396" cy="1625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09800" y="1752600"/>
            <a:ext cx="796693" cy="430887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Zero input 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response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1752600"/>
            <a:ext cx="1447800" cy="430887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Bound on nonzero input response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3900" y="586740"/>
            <a:ext cx="708848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attempts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00200" y="4191000"/>
            <a:ext cx="2362200" cy="685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600200" y="5727988"/>
            <a:ext cx="4495800" cy="97761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24399" t="53985" r="64003" b="33083"/>
          <a:stretch/>
        </p:blipFill>
        <p:spPr bwMode="auto">
          <a:xfrm>
            <a:off x="6585857" y="5602803"/>
            <a:ext cx="892628" cy="46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767355" y="6070888"/>
            <a:ext cx="26481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49885" y="6096000"/>
            <a:ext cx="274434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6324600" y="4038600"/>
            <a:ext cx="2621406" cy="605656"/>
            <a:chOff x="6522594" y="4053560"/>
            <a:chExt cx="2621406" cy="60565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629400" y="4090927"/>
              <a:ext cx="2514600" cy="5190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6522594" y="4053560"/>
              <a:ext cx="2621405" cy="605656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786714" y="3388206"/>
            <a:ext cx="1159292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Reminder: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chpt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6)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470094" y="2457703"/>
            <a:ext cx="928139" cy="215444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Bound on IC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64043" y="2438400"/>
            <a:ext cx="1117294" cy="215444"/>
          </a:xfrm>
          <a:prstGeom prst="rect">
            <a:avLst/>
          </a:prstGeom>
          <a:solidFill>
            <a:srgbClr val="FFFF00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Bound on input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633413"/>
            <a:ext cx="74295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486400" y="2057400"/>
            <a:ext cx="2209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Theorem in Chapter 3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" y="3918858"/>
            <a:ext cx="101237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By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property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5879" y="4266222"/>
            <a:ext cx="762000" cy="22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V="1">
            <a:off x="1219200" y="3733800"/>
            <a:ext cx="1828800" cy="7610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676400"/>
            <a:ext cx="753427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41198" t="28300" b="60127"/>
          <a:stretch>
            <a:fillRect/>
          </a:stretch>
        </p:blipFill>
        <p:spPr bwMode="auto">
          <a:xfrm>
            <a:off x="1752600" y="466913"/>
            <a:ext cx="45815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24000" y="5715000"/>
            <a:ext cx="279659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Sufficient condition for ISS.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696686"/>
            <a:ext cx="92845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System: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03724" y="2590800"/>
            <a:ext cx="88030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 is PD</a:t>
            </a:r>
            <a:endParaRPr lang="en-US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709039"/>
              </p:ext>
            </p:extLst>
          </p:nvPr>
        </p:nvGraphicFramePr>
        <p:xfrm>
          <a:off x="1371600" y="2925762"/>
          <a:ext cx="461963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" name="Equation" r:id="rId5" imgW="266400" imgH="203040" progId="Equation.DSMT4">
                  <p:embed/>
                </p:oleObj>
              </mc:Choice>
              <mc:Fallback>
                <p:oleObj name="Equation" r:id="rId5" imgW="266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1600" y="2925762"/>
                        <a:ext cx="461963" cy="3508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317416"/>
              </p:ext>
            </p:extLst>
          </p:nvPr>
        </p:nvGraphicFramePr>
        <p:xfrm>
          <a:off x="7703724" y="3048000"/>
          <a:ext cx="1371600" cy="789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Equation" r:id="rId7" imgW="990360" imgH="571320" progId="Equation.DSMT4">
                  <p:embed/>
                </p:oleObj>
              </mc:Choice>
              <mc:Fallback>
                <p:oleObj name="Equation" r:id="rId7" imgW="990360" imgH="57132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3724" y="3048000"/>
                        <a:ext cx="1371600" cy="78920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25820"/>
          <a:stretch/>
        </p:blipFill>
        <p:spPr bwMode="auto">
          <a:xfrm>
            <a:off x="533400" y="609600"/>
            <a:ext cx="7810500" cy="267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41198" t="28300" b="60127"/>
          <a:stretch>
            <a:fillRect/>
          </a:stretch>
        </p:blipFill>
        <p:spPr bwMode="auto">
          <a:xfrm>
            <a:off x="1600200" y="228600"/>
            <a:ext cx="45815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381000"/>
            <a:ext cx="92845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System: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205720"/>
              </p:ext>
            </p:extLst>
          </p:nvPr>
        </p:nvGraphicFramePr>
        <p:xfrm>
          <a:off x="88671" y="2285999"/>
          <a:ext cx="2730729" cy="379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Equation" r:id="rId5" imgW="2006280" imgH="279360" progId="Equation.DSMT4">
                  <p:embed/>
                </p:oleObj>
              </mc:Choice>
              <mc:Fallback>
                <p:oleObj name="Equation" r:id="rId5" imgW="200628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8671" y="2285999"/>
                        <a:ext cx="2730729" cy="37938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Arrow Connector 8"/>
          <p:cNvCxnSpPr/>
          <p:nvPr/>
        </p:nvCxnSpPr>
        <p:spPr>
          <a:xfrm>
            <a:off x="2971800" y="2414586"/>
            <a:ext cx="304800" cy="1000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28760" t="74783" b="16170"/>
          <a:stretch/>
        </p:blipFill>
        <p:spPr bwMode="auto">
          <a:xfrm>
            <a:off x="2757942" y="3599294"/>
            <a:ext cx="5564187" cy="32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990600" y="2209799"/>
            <a:ext cx="47314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24600" y="2057399"/>
            <a:ext cx="136071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763486" y="1981199"/>
            <a:ext cx="2127476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2911532"/>
              </p:ext>
            </p:extLst>
          </p:nvPr>
        </p:nvGraphicFramePr>
        <p:xfrm>
          <a:off x="1143000" y="3886200"/>
          <a:ext cx="7453312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Equation" r:id="rId7" imgW="4254480" imgH="1371600" progId="Equation.DSMT4">
                  <p:embed/>
                </p:oleObj>
              </mc:Choice>
              <mc:Fallback>
                <p:oleObj name="Equation" r:id="rId7" imgW="4254480" imgH="13716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886200"/>
                        <a:ext cx="7453312" cy="24003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9" cstate="print"/>
          <a:srcRect l="12618" t="56491" r="1879" b="32281"/>
          <a:stretch/>
        </p:blipFill>
        <p:spPr bwMode="auto">
          <a:xfrm>
            <a:off x="1554162" y="6245225"/>
            <a:ext cx="6580414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10" cstate="print"/>
          <a:srcRect l="15128" t="23910" b="55171"/>
          <a:stretch/>
        </p:blipFill>
        <p:spPr bwMode="auto">
          <a:xfrm>
            <a:off x="1704748" y="4656422"/>
            <a:ext cx="6394524" cy="822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75438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533400"/>
            <a:ext cx="78009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09800" y="1371600"/>
            <a:ext cx="92845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System: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b="19328"/>
          <a:stretch/>
        </p:blipFill>
        <p:spPr bwMode="auto">
          <a:xfrm>
            <a:off x="930060" y="1499695"/>
            <a:ext cx="7419975" cy="4748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t="14634" r="78510" b="70732"/>
          <a:stretch>
            <a:fillRect/>
          </a:stretch>
        </p:blipFill>
        <p:spPr bwMode="auto">
          <a:xfrm>
            <a:off x="381000" y="43815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37118" t="87805"/>
          <a:stretch>
            <a:fillRect/>
          </a:stretch>
        </p:blipFill>
        <p:spPr bwMode="auto">
          <a:xfrm>
            <a:off x="2286000" y="666750"/>
            <a:ext cx="49053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216366" y="2109295"/>
            <a:ext cx="1371600" cy="3810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65128" y="1805276"/>
            <a:ext cx="41710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=0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883454"/>
              </p:ext>
            </p:extLst>
          </p:nvPr>
        </p:nvGraphicFramePr>
        <p:xfrm>
          <a:off x="4443413" y="215900"/>
          <a:ext cx="4151312" cy="1231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4" name="Equation" r:id="rId5" imgW="3416040" imgH="1015920" progId="Equation.DSMT4">
                  <p:embed/>
                </p:oleObj>
              </mc:Choice>
              <mc:Fallback>
                <p:oleObj name="Equation" r:id="rId5" imgW="3416040" imgH="1015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43413" y="215900"/>
                        <a:ext cx="4151312" cy="1231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811679" y="2490295"/>
            <a:ext cx="1259342" cy="3429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2708647"/>
              </p:ext>
            </p:extLst>
          </p:nvPr>
        </p:nvGraphicFramePr>
        <p:xfrm>
          <a:off x="6183279" y="2278251"/>
          <a:ext cx="386543" cy="28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5" name="Equation" r:id="rId7" imgW="241200" imgH="177480" progId="Equation.DSMT4">
                  <p:embed/>
                </p:oleObj>
              </mc:Choice>
              <mc:Fallback>
                <p:oleObj name="Equation" r:id="rId7" imgW="241200" imgH="177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3279" y="2278251"/>
                        <a:ext cx="386543" cy="28416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752756"/>
              </p:ext>
            </p:extLst>
          </p:nvPr>
        </p:nvGraphicFramePr>
        <p:xfrm>
          <a:off x="5587966" y="3195165"/>
          <a:ext cx="3403634" cy="761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6" name="Equation" r:id="rId9" imgW="2374560" imgH="533160" progId="Equation.DSMT4">
                  <p:embed/>
                </p:oleObj>
              </mc:Choice>
              <mc:Fallback>
                <p:oleObj name="Equation" r:id="rId9" imgW="2374560" imgH="533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7966" y="3195165"/>
                        <a:ext cx="3403634" cy="761979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Freeform 10"/>
          <p:cNvSpPr/>
          <p:nvPr/>
        </p:nvSpPr>
        <p:spPr>
          <a:xfrm>
            <a:off x="4670165" y="3064516"/>
            <a:ext cx="1012371" cy="261301"/>
          </a:xfrm>
          <a:custGeom>
            <a:avLst/>
            <a:gdLst>
              <a:gd name="connsiteX0" fmla="*/ 0 w 1012371"/>
              <a:gd name="connsiteY0" fmla="*/ 0 h 261301"/>
              <a:gd name="connsiteX1" fmla="*/ 413657 w 1012371"/>
              <a:gd name="connsiteY1" fmla="*/ 261258 h 261301"/>
              <a:gd name="connsiteX2" fmla="*/ 1012371 w 1012371"/>
              <a:gd name="connsiteY2" fmla="*/ 21772 h 26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2371" h="261301">
                <a:moveTo>
                  <a:pt x="0" y="0"/>
                </a:moveTo>
                <a:cubicBezTo>
                  <a:pt x="122464" y="128814"/>
                  <a:pt x="244929" y="257629"/>
                  <a:pt x="413657" y="261258"/>
                </a:cubicBezTo>
                <a:cubicBezTo>
                  <a:pt x="582385" y="264887"/>
                  <a:pt x="905328" y="38101"/>
                  <a:pt x="1012371" y="21772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 flipV="1">
            <a:off x="2220879" y="2366467"/>
            <a:ext cx="1926771" cy="123828"/>
          </a:xfrm>
          <a:custGeom>
            <a:avLst/>
            <a:gdLst>
              <a:gd name="connsiteX0" fmla="*/ 0 w 1012371"/>
              <a:gd name="connsiteY0" fmla="*/ 0 h 261301"/>
              <a:gd name="connsiteX1" fmla="*/ 413657 w 1012371"/>
              <a:gd name="connsiteY1" fmla="*/ 261258 h 261301"/>
              <a:gd name="connsiteX2" fmla="*/ 1012371 w 1012371"/>
              <a:gd name="connsiteY2" fmla="*/ 21772 h 26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2371" h="261301">
                <a:moveTo>
                  <a:pt x="0" y="0"/>
                </a:moveTo>
                <a:cubicBezTo>
                  <a:pt x="122464" y="128814"/>
                  <a:pt x="244929" y="257629"/>
                  <a:pt x="413657" y="261258"/>
                </a:cubicBezTo>
                <a:cubicBezTo>
                  <a:pt x="582385" y="264887"/>
                  <a:pt x="905328" y="38101"/>
                  <a:pt x="1012371" y="21772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964336"/>
              </p:ext>
            </p:extLst>
          </p:nvPr>
        </p:nvGraphicFramePr>
        <p:xfrm>
          <a:off x="163479" y="2433145"/>
          <a:ext cx="2693987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7" name="Equation" r:id="rId11" imgW="1879560" imgH="406080" progId="Equation.DSMT4">
                  <p:embed/>
                </p:oleObj>
              </mc:Choice>
              <mc:Fallback>
                <p:oleObj name="Equation" r:id="rId11" imgW="1879560" imgH="4060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479" y="2433145"/>
                        <a:ext cx="2693987" cy="5810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eform 14"/>
          <p:cNvSpPr/>
          <p:nvPr/>
        </p:nvSpPr>
        <p:spPr>
          <a:xfrm>
            <a:off x="2525679" y="2704609"/>
            <a:ext cx="2839449" cy="64293"/>
          </a:xfrm>
          <a:custGeom>
            <a:avLst/>
            <a:gdLst>
              <a:gd name="connsiteX0" fmla="*/ 0 w 1012371"/>
              <a:gd name="connsiteY0" fmla="*/ 0 h 261301"/>
              <a:gd name="connsiteX1" fmla="*/ 413657 w 1012371"/>
              <a:gd name="connsiteY1" fmla="*/ 261258 h 261301"/>
              <a:gd name="connsiteX2" fmla="*/ 1012371 w 1012371"/>
              <a:gd name="connsiteY2" fmla="*/ 21772 h 26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2371" h="261301">
                <a:moveTo>
                  <a:pt x="0" y="0"/>
                </a:moveTo>
                <a:cubicBezTo>
                  <a:pt x="122464" y="128814"/>
                  <a:pt x="244929" y="257629"/>
                  <a:pt x="413657" y="261258"/>
                </a:cubicBezTo>
                <a:cubicBezTo>
                  <a:pt x="582385" y="264887"/>
                  <a:pt x="905328" y="38101"/>
                  <a:pt x="1012371" y="21772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2077</TotalTime>
  <Words>204</Words>
  <Application>Microsoft Office PowerPoint</Application>
  <PresentationFormat>On-screen Show (4:3)</PresentationFormat>
  <Paragraphs>54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HW 7-1</vt:lpstr>
      <vt:lpstr>HW 7-1-1(sol)</vt:lpstr>
      <vt:lpstr>HW 7-1-1(sol)</vt:lpstr>
      <vt:lpstr>HW 7-1-1(sol)</vt:lpstr>
      <vt:lpstr>HW 7-1-1(sol)</vt:lpstr>
      <vt:lpstr>HW 7-1-1(sol)</vt:lpstr>
      <vt:lpstr>HW 7-1-2(sol)</vt:lpstr>
      <vt:lpstr>HW 7-1-2(sol)</vt:lpstr>
      <vt:lpstr>HW 7-1-3(sol)</vt:lpstr>
      <vt:lpstr>HW 7-1-3(sol)</vt:lpstr>
      <vt:lpstr>HW 7-1-3(sol)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tburg</cp:lastModifiedBy>
  <cp:revision>60</cp:revision>
  <dcterms:created xsi:type="dcterms:W3CDTF">2006-08-16T00:00:00Z</dcterms:created>
  <dcterms:modified xsi:type="dcterms:W3CDTF">2014-04-23T14:39:11Z</dcterms:modified>
</cp:coreProperties>
</file>